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04F4C86-60C3-4A06-A04C-E0B2FDBBF2B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77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25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CustomShape 6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ustomShape 80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77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1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0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0000"/>
            <a:ext cx="9711720" cy="125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560000" y="6840000"/>
            <a:ext cx="2511720" cy="5317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00000" y="6840000"/>
            <a:ext cx="6471720" cy="5317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80000" y="6840000"/>
            <a:ext cx="531720" cy="5317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3150000"/>
            <a:ext cx="9711720" cy="12517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75"/>
          <p:cNvSpPr/>
          <p:nvPr/>
        </p:nvSpPr>
        <p:spPr>
          <a:xfrm>
            <a:off x="360000" y="333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10 – Unsupervised Representation Learning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76"/>
          <p:cNvSpPr/>
          <p:nvPr/>
        </p:nvSpPr>
        <p:spPr>
          <a:xfrm>
            <a:off x="540000" y="4680000"/>
            <a:ext cx="9171720" cy="25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1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7" name="CustomShape 22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23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24"/>
          <p:cNvSpPr/>
          <p:nvPr/>
        </p:nvSpPr>
        <p:spPr>
          <a:xfrm>
            <a:off x="360000" y="1692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Step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Auto-Encoder Training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 Latent Representation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 Extraction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Freeze the Encoder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Latent Vector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Supervised Classifier Training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Input: Latent Vectors (Labeled)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Fully-Connected, SVM, 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101160" y="727560"/>
            <a:ext cx="90421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Semi-Supervised Representation Learning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4942800" y="1883520"/>
            <a:ext cx="4200480" cy="360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8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CustomShape 10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CustomShape 11"/>
          <p:cNvSpPr/>
          <p:nvPr/>
        </p:nvSpPr>
        <p:spPr>
          <a:xfrm>
            <a:off x="360000" y="202536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09 – Generative Adversarial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DCGAN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PIX2PIX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Deep Unsupervised Representation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Latent Representations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Auto-Encoders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Representation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Knowlegde Transfer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defTabSz="914400">
              <a:lnSpc>
                <a:spcPct val="100000"/>
              </a:lnSpc>
              <a:spcAft>
                <a:spcPts val="1140"/>
              </a:spcAft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	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Picture 1" descr=""/>
          <p:cNvPicPr/>
          <p:nvPr/>
        </p:nvPicPr>
        <p:blipFill>
          <a:blip r:embed="rId1"/>
          <a:stretch/>
        </p:blipFill>
        <p:spPr>
          <a:xfrm>
            <a:off x="4052160" y="4145040"/>
            <a:ext cx="5751000" cy="2739960"/>
          </a:xfrm>
          <a:prstGeom prst="rect">
            <a:avLst/>
          </a:prstGeom>
          <a:ln w="0">
            <a:noFill/>
          </a:ln>
        </p:spPr>
      </p:pic>
      <p:sp>
        <p:nvSpPr>
          <p:cNvPr id="189" name="Oval 2"/>
          <p:cNvSpPr/>
          <p:nvPr/>
        </p:nvSpPr>
        <p:spPr>
          <a:xfrm>
            <a:off x="4154040" y="6549120"/>
            <a:ext cx="253440" cy="2160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0" name="Oval 3"/>
          <p:cNvSpPr/>
          <p:nvPr/>
        </p:nvSpPr>
        <p:spPr>
          <a:xfrm>
            <a:off x="4519080" y="6557040"/>
            <a:ext cx="253080" cy="21636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1" name="Oval 4"/>
          <p:cNvSpPr/>
          <p:nvPr/>
        </p:nvSpPr>
        <p:spPr>
          <a:xfrm>
            <a:off x="4938480" y="6549120"/>
            <a:ext cx="253440" cy="2160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2" name="Oval 5"/>
          <p:cNvSpPr/>
          <p:nvPr/>
        </p:nvSpPr>
        <p:spPr>
          <a:xfrm>
            <a:off x="5303520" y="6549120"/>
            <a:ext cx="253440" cy="2160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3" name="Oval 6"/>
          <p:cNvSpPr/>
          <p:nvPr/>
        </p:nvSpPr>
        <p:spPr>
          <a:xfrm>
            <a:off x="6089040" y="6557040"/>
            <a:ext cx="253440" cy="21636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4" name="Oval 7"/>
          <p:cNvSpPr/>
          <p:nvPr/>
        </p:nvSpPr>
        <p:spPr>
          <a:xfrm>
            <a:off x="5691600" y="6557040"/>
            <a:ext cx="253440" cy="2160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5" name="Oval 8"/>
          <p:cNvSpPr/>
          <p:nvPr/>
        </p:nvSpPr>
        <p:spPr>
          <a:xfrm>
            <a:off x="7229520" y="6559560"/>
            <a:ext cx="253440" cy="21636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6" name="Oval 9"/>
          <p:cNvSpPr/>
          <p:nvPr/>
        </p:nvSpPr>
        <p:spPr>
          <a:xfrm>
            <a:off x="7613640" y="6528240"/>
            <a:ext cx="253440" cy="21636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7" name="Oval 1"/>
          <p:cNvSpPr/>
          <p:nvPr/>
        </p:nvSpPr>
        <p:spPr>
          <a:xfrm>
            <a:off x="8011440" y="6521400"/>
            <a:ext cx="253440" cy="21636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8" name="Oval 10"/>
          <p:cNvSpPr/>
          <p:nvPr/>
        </p:nvSpPr>
        <p:spPr>
          <a:xfrm>
            <a:off x="6436800" y="6552720"/>
            <a:ext cx="253440" cy="21636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9" name="Oval 11"/>
          <p:cNvSpPr/>
          <p:nvPr/>
        </p:nvSpPr>
        <p:spPr>
          <a:xfrm>
            <a:off x="6833160" y="6552720"/>
            <a:ext cx="253440" cy="21636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56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Review Lecture 09 - GANs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CustomShape 66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67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Picture 2" descr=""/>
          <p:cNvPicPr/>
          <p:nvPr/>
        </p:nvPicPr>
        <p:blipFill>
          <a:blip r:embed="rId1"/>
          <a:stretch/>
        </p:blipFill>
        <p:spPr>
          <a:xfrm>
            <a:off x="5029200" y="1600200"/>
            <a:ext cx="3656880" cy="1359720"/>
          </a:xfrm>
          <a:prstGeom prst="rect">
            <a:avLst/>
          </a:prstGeom>
          <a:ln w="0">
            <a:noFill/>
          </a:ln>
        </p:spPr>
      </p:pic>
      <p:pic>
        <p:nvPicPr>
          <p:cNvPr id="204" name="Picture 3" descr=""/>
          <p:cNvPicPr/>
          <p:nvPr/>
        </p:nvPicPr>
        <p:blipFill>
          <a:blip r:embed="rId2"/>
          <a:stretch/>
        </p:blipFill>
        <p:spPr>
          <a:xfrm>
            <a:off x="4573440" y="3164400"/>
            <a:ext cx="4569840" cy="2157120"/>
          </a:xfrm>
          <a:prstGeom prst="rect">
            <a:avLst/>
          </a:prstGeom>
          <a:ln w="0">
            <a:noFill/>
          </a:ln>
        </p:spPr>
      </p:pic>
      <p:pic>
        <p:nvPicPr>
          <p:cNvPr id="205" name="Picture 4" descr=""/>
          <p:cNvPicPr/>
          <p:nvPr/>
        </p:nvPicPr>
        <p:blipFill>
          <a:blip r:embed="rId3"/>
          <a:stretch/>
        </p:blipFill>
        <p:spPr>
          <a:xfrm>
            <a:off x="1193400" y="2129400"/>
            <a:ext cx="1777680" cy="1142280"/>
          </a:xfrm>
          <a:prstGeom prst="rect">
            <a:avLst/>
          </a:prstGeom>
          <a:ln w="0">
            <a:noFill/>
          </a:ln>
        </p:spPr>
      </p:pic>
      <p:sp>
        <p:nvSpPr>
          <p:cNvPr id="206" name="CustomShape 65"/>
          <p:cNvSpPr/>
          <p:nvPr/>
        </p:nvSpPr>
        <p:spPr>
          <a:xfrm>
            <a:off x="427320" y="173952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Discriminative vs Generative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Deep Generative Networks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Generator – Discriminator Architecture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Generative Loss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Picture 5" descr=""/>
          <p:cNvPicPr/>
          <p:nvPr/>
        </p:nvPicPr>
        <p:blipFill>
          <a:blip r:embed="rId4"/>
          <a:stretch/>
        </p:blipFill>
        <p:spPr>
          <a:xfrm>
            <a:off x="656640" y="5414400"/>
            <a:ext cx="2579040" cy="1370880"/>
          </a:xfrm>
          <a:prstGeom prst="rect">
            <a:avLst/>
          </a:prstGeom>
          <a:ln w="0">
            <a:noFill/>
          </a:ln>
        </p:spPr>
      </p:pic>
      <p:pic>
        <p:nvPicPr>
          <p:cNvPr id="208" name="Picture 6" descr=""/>
          <p:cNvPicPr/>
          <p:nvPr/>
        </p:nvPicPr>
        <p:blipFill>
          <a:blip r:embed="rId5"/>
          <a:stretch/>
        </p:blipFill>
        <p:spPr>
          <a:xfrm>
            <a:off x="391320" y="5212440"/>
            <a:ext cx="3108960" cy="27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64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Review Lecture 09 - GANs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68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78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Picture 7" descr=""/>
          <p:cNvPicPr/>
          <p:nvPr/>
        </p:nvPicPr>
        <p:blipFill>
          <a:blip r:embed="rId1"/>
          <a:stretch/>
        </p:blipFill>
        <p:spPr>
          <a:xfrm>
            <a:off x="3079080" y="2168640"/>
            <a:ext cx="3778200" cy="257076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79"/>
          <p:cNvSpPr/>
          <p:nvPr/>
        </p:nvSpPr>
        <p:spPr>
          <a:xfrm>
            <a:off x="427320" y="173952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Pix2Pix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Encoder-Decoder Architecture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Image Translation Task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Picture 8" descr=""/>
          <p:cNvPicPr/>
          <p:nvPr/>
        </p:nvPicPr>
        <p:blipFill>
          <a:blip r:embed="rId2"/>
          <a:stretch/>
        </p:blipFill>
        <p:spPr>
          <a:xfrm>
            <a:off x="2651040" y="5185800"/>
            <a:ext cx="4339440" cy="159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75"/>
          <p:cNvSpPr/>
          <p:nvPr/>
        </p:nvSpPr>
        <p:spPr>
          <a:xfrm>
            <a:off x="360000" y="333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Unsupervised Representation Learning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76"/>
          <p:cNvSpPr/>
          <p:nvPr/>
        </p:nvSpPr>
        <p:spPr>
          <a:xfrm>
            <a:off x="540000" y="4680000"/>
            <a:ext cx="9171720" cy="25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3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8" name="CustomShape 14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CustomShape 15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16"/>
          <p:cNvSpPr/>
          <p:nvPr/>
        </p:nvSpPr>
        <p:spPr>
          <a:xfrm>
            <a:off x="360000" y="1692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Representation is a feature of data that can entangle and hide more or less the different explanatory factors or variation behind the data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Image Embeddings, Token Embeddings (NLP)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Latent Space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101160" y="727560"/>
            <a:ext cx="81277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Representation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378000" y="3657600"/>
            <a:ext cx="5336280" cy="159948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6172200" y="2057400"/>
            <a:ext cx="3199680" cy="183996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228600" y="6400800"/>
            <a:ext cx="995508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Bengio, Yoshua, Aaron Courville, and Pascal Vincent. "Representation learning: A review and new perspectives." IEEE transactions on pattern analysis and machine intelligence 35.8 (2013): 1798-1828.)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6172200" y="4114800"/>
            <a:ext cx="3428280" cy="210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4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ustomShape 7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360000" y="1692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Supervised approaches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achieve outstanding results in many domains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Dependence on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vast annotated datasets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Manual annotation is expensive and time-consuming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Limited scalability to new domains or tasks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Generalization issues across datasets and environments (overfitting)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Need for learning meaningful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representations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without supervision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101160" y="727560"/>
            <a:ext cx="81277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Supervised Learning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7938000" y="1514880"/>
            <a:ext cx="2142000" cy="214200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2335320" y="4800600"/>
            <a:ext cx="6122160" cy="188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7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4" name="CustomShape 18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19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CustomShape 20"/>
          <p:cNvSpPr/>
          <p:nvPr/>
        </p:nvSpPr>
        <p:spPr>
          <a:xfrm>
            <a:off x="360000" y="1692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Learning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Reduction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Denoising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Representation Learning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101160" y="727560"/>
            <a:ext cx="90421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Autoencoders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4114800" y="2743200"/>
            <a:ext cx="4866840" cy="273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26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0" name="CustomShape 27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28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29"/>
          <p:cNvSpPr/>
          <p:nvPr/>
        </p:nvSpPr>
        <p:spPr>
          <a:xfrm>
            <a:off x="360000" y="1692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Encoder – Decoder Architecture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Reconstruct the input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MSE Loss (more typical but other exists)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101160" y="727560"/>
            <a:ext cx="9042120" cy="64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Autoencoders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3677040" y="5767200"/>
            <a:ext cx="2494440" cy="86148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2165400" y="3429000"/>
            <a:ext cx="5894280" cy="215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6806</TotalTime>
  <Application>LibreOffice/24.2.7.2$Linux_X86_64 LibreOffice_project/420$Build-2</Application>
  <AppVersion>15.0000</AppVersion>
  <Words>348</Words>
  <Paragraphs>105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2025-10-28T18:27:21Z</dcterms:modified>
  <cp:revision>174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